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9"/>
  </p:notesMasterIdLst>
  <p:sldIdLst>
    <p:sldId id="257" r:id="rId2"/>
    <p:sldId id="310" r:id="rId3"/>
    <p:sldId id="462" r:id="rId4"/>
    <p:sldId id="463" r:id="rId5"/>
    <p:sldId id="464" r:id="rId6"/>
    <p:sldId id="465" r:id="rId7"/>
    <p:sldId id="466" r:id="rId8"/>
    <p:sldId id="472" r:id="rId9"/>
    <p:sldId id="471" r:id="rId10"/>
    <p:sldId id="473" r:id="rId11"/>
    <p:sldId id="474" r:id="rId12"/>
    <p:sldId id="467" r:id="rId13"/>
    <p:sldId id="468" r:id="rId14"/>
    <p:sldId id="469" r:id="rId15"/>
    <p:sldId id="477" r:id="rId16"/>
    <p:sldId id="494" r:id="rId17"/>
    <p:sldId id="496" r:id="rId18"/>
    <p:sldId id="497" r:id="rId19"/>
    <p:sldId id="498" r:id="rId20"/>
    <p:sldId id="499" r:id="rId21"/>
    <p:sldId id="500" r:id="rId22"/>
    <p:sldId id="501" r:id="rId23"/>
    <p:sldId id="502" r:id="rId24"/>
    <p:sldId id="504" r:id="rId25"/>
    <p:sldId id="505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521" r:id="rId42"/>
    <p:sldId id="522" r:id="rId43"/>
    <p:sldId id="523" r:id="rId44"/>
    <p:sldId id="524" r:id="rId45"/>
    <p:sldId id="525" r:id="rId46"/>
    <p:sldId id="526" r:id="rId47"/>
    <p:sldId id="527" r:id="rId48"/>
    <p:sldId id="528" r:id="rId49"/>
    <p:sldId id="529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554" r:id="rId75"/>
    <p:sldId id="555" r:id="rId76"/>
    <p:sldId id="556" r:id="rId77"/>
    <p:sldId id="557" r:id="rId78"/>
    <p:sldId id="558" r:id="rId79"/>
    <p:sldId id="559" r:id="rId80"/>
    <p:sldId id="560" r:id="rId81"/>
    <p:sldId id="561" r:id="rId82"/>
    <p:sldId id="562" r:id="rId83"/>
    <p:sldId id="563" r:id="rId84"/>
    <p:sldId id="564" r:id="rId85"/>
    <p:sldId id="565" r:id="rId86"/>
    <p:sldId id="566" r:id="rId87"/>
    <p:sldId id="567" r:id="rId88"/>
    <p:sldId id="568" r:id="rId89"/>
    <p:sldId id="569" r:id="rId90"/>
    <p:sldId id="570" r:id="rId91"/>
    <p:sldId id="571" r:id="rId92"/>
    <p:sldId id="572" r:id="rId93"/>
    <p:sldId id="573" r:id="rId94"/>
    <p:sldId id="574" r:id="rId95"/>
    <p:sldId id="575" r:id="rId96"/>
    <p:sldId id="576" r:id="rId97"/>
    <p:sldId id="577" r:id="rId98"/>
    <p:sldId id="578" r:id="rId99"/>
    <p:sldId id="493" r:id="rId100"/>
    <p:sldId id="492" r:id="rId101"/>
    <p:sldId id="478" r:id="rId102"/>
    <p:sldId id="579" r:id="rId103"/>
    <p:sldId id="580" r:id="rId104"/>
    <p:sldId id="581" r:id="rId105"/>
    <p:sldId id="582" r:id="rId106"/>
    <p:sldId id="583" r:id="rId107"/>
    <p:sldId id="584" r:id="rId108"/>
    <p:sldId id="585" r:id="rId109"/>
    <p:sldId id="586" r:id="rId110"/>
    <p:sldId id="587" r:id="rId111"/>
    <p:sldId id="588" r:id="rId112"/>
    <p:sldId id="475" r:id="rId113"/>
    <p:sldId id="470" r:id="rId114"/>
    <p:sldId id="479" r:id="rId115"/>
    <p:sldId id="480" r:id="rId116"/>
    <p:sldId id="481" r:id="rId117"/>
    <p:sldId id="482" r:id="rId118"/>
    <p:sldId id="483" r:id="rId119"/>
    <p:sldId id="484" r:id="rId120"/>
    <p:sldId id="453" r:id="rId121"/>
    <p:sldId id="486" r:id="rId122"/>
    <p:sldId id="490" r:id="rId123"/>
    <p:sldId id="487" r:id="rId124"/>
    <p:sldId id="489" r:id="rId125"/>
    <p:sldId id="491" r:id="rId126"/>
    <p:sldId id="485" r:id="rId127"/>
    <p:sldId id="461" r:id="rId1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EF4"/>
    <a:srgbClr val="CED9E8"/>
    <a:srgbClr val="F0BF03"/>
    <a:srgbClr val="101C3F"/>
    <a:srgbClr val="EAC52C"/>
    <a:srgbClr val="1F497D"/>
    <a:srgbClr val="23346D"/>
    <a:srgbClr val="101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830" autoAdjust="0"/>
  </p:normalViewPr>
  <p:slideViewPr>
    <p:cSldViewPr snapToGrid="0" snapToObjects="1">
      <p:cViewPr varScale="1">
        <p:scale>
          <a:sx n="100" d="100"/>
          <a:sy n="100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interSettings" Target="printerSettings/printerSettings1.bin"/><Relationship Id="rId131" Type="http://schemas.openxmlformats.org/officeDocument/2006/relationships/presProps" Target="presProps.xml"/><Relationship Id="rId132" Type="http://schemas.openxmlformats.org/officeDocument/2006/relationships/viewProps" Target="viewProps.xml"/><Relationship Id="rId133" Type="http://schemas.openxmlformats.org/officeDocument/2006/relationships/theme" Target="theme/theme1.xml"/><Relationship Id="rId13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E560C-9FC7-FF44-A295-DC9AE0021A96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B003A-F886-624A-A704-B86594CF8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72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E00D4-90F1-4B43-9FF6-B0740253318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E00D4-90F1-4B43-9FF6-B0740253318C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images.forbes.com/media/lists/94/2010/logos/drexel-university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414" r="1088"/>
          <a:stretch/>
        </p:blipFill>
        <p:spPr bwMode="auto">
          <a:xfrm>
            <a:off x="8393652" y="-3405"/>
            <a:ext cx="753708" cy="808029"/>
          </a:xfrm>
          <a:prstGeom prst="rect">
            <a:avLst/>
          </a:prstGeom>
          <a:noFill/>
        </p:spPr>
      </p:pic>
      <p:cxnSp>
        <p:nvCxnSpPr>
          <p:cNvPr id="4" name="30 Conector recto"/>
          <p:cNvCxnSpPr/>
          <p:nvPr userDrawn="1"/>
        </p:nvCxnSpPr>
        <p:spPr>
          <a:xfrm>
            <a:off x="0" y="695805"/>
            <a:ext cx="9144000" cy="0"/>
          </a:xfrm>
          <a:prstGeom prst="line">
            <a:avLst/>
          </a:prstGeom>
          <a:ln w="38100">
            <a:solidFill>
              <a:srgbClr val="1015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81192" y="0"/>
            <a:ext cx="7512459" cy="695805"/>
          </a:xfrm>
          <a:prstGeom prst="rect">
            <a:avLst/>
          </a:prstGeom>
        </p:spPr>
        <p:txBody>
          <a:bodyPr vert="horz"/>
          <a:lstStyle>
            <a:lvl1pPr algn="ctr">
              <a:defRPr sz="3600" b="1">
                <a:solidFill>
                  <a:srgbClr val="1F497D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9" y="28112"/>
            <a:ext cx="818631" cy="6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65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101C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0880"/>
            <a:ext cx="8229600" cy="2667918"/>
          </a:xfrm>
          <a:prstGeom prst="rect">
            <a:avLst/>
          </a:prstGeom>
        </p:spPr>
        <p:txBody>
          <a:bodyPr vert="horz" anchor="ctr"/>
          <a:lstStyle>
            <a:lvl1pPr>
              <a:defRPr b="1">
                <a:solidFill>
                  <a:srgbClr val="F0BF03"/>
                </a:solidFill>
                <a:latin typeface="+mj-lt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phot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t="13580" r="20519" b="26907"/>
          <a:stretch/>
        </p:blipFill>
        <p:spPr>
          <a:xfrm>
            <a:off x="8155252" y="1"/>
            <a:ext cx="988747" cy="10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75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43A51-33F0-D549-8E89-83AA855B203B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ABAAF-E654-BF43-A4A7-636747831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97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43A51-33F0-D549-8E89-83AA855B203B}" type="datetimeFigureOut">
              <a:rPr lang="en-US" smtClean="0"/>
              <a:t>10/9/16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ABAAF-E654-BF43-A4A7-636747831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3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43A51-33F0-D549-8E89-83AA855B203B}" type="datetimeFigureOut">
              <a:rPr lang="en-US" smtClean="0"/>
              <a:t>10/9/16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ABAAF-E654-BF43-A4A7-636747831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3643A51-33F0-D549-8E89-83AA855B203B}" type="datetimeFigureOut">
              <a:rPr lang="en-US" smtClean="0"/>
              <a:t>10/9/16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ABAAF-E654-BF43-A4A7-636747831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1 Marcador de número de diapositiva"/>
          <p:cNvSpPr txBox="1">
            <a:spLocks/>
          </p:cNvSpPr>
          <p:nvPr userDrawn="1"/>
        </p:nvSpPr>
        <p:spPr>
          <a:xfrm>
            <a:off x="7923441" y="6379652"/>
            <a:ext cx="112549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C497EFA-3BAC-4310-8482-6E75FC6E776C}" type="slidenum">
              <a:rPr lang="es-ES" smtClean="0"/>
              <a:pPr algn="r"/>
              <a:t>‹#›</a:t>
            </a:fld>
            <a:r>
              <a:rPr lang="es-ES" dirty="0" smtClean="0"/>
              <a:t>/127</a:t>
            </a:r>
          </a:p>
        </p:txBody>
      </p:sp>
    </p:spTree>
    <p:extLst>
      <p:ext uri="{BB962C8B-B14F-4D97-AF65-F5344CB8AC3E}">
        <p14:creationId xmlns:p14="http://schemas.microsoft.com/office/powerpoint/2010/main" val="274463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49" r:id="rId3"/>
    <p:sldLayoutId id="2147483650" r:id="rId4"/>
    <p:sldLayoutId id="2147483652" r:id="rId5"/>
    <p:sldLayoutId id="2147483655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4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5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26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96767" y="1643896"/>
            <a:ext cx="6785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Improving Terrain Analysis and </a:t>
            </a:r>
            <a:endParaRPr lang="en-US" sz="4000" b="1" dirty="0" smtClean="0">
              <a:solidFill>
                <a:schemeClr val="tx2"/>
              </a:solidFill>
            </a:endParaRPr>
          </a:p>
          <a:p>
            <a:r>
              <a:rPr lang="en-US" sz="4000" b="1" dirty="0" smtClean="0">
                <a:solidFill>
                  <a:schemeClr val="tx2"/>
                </a:solidFill>
              </a:rPr>
              <a:t>Applications </a:t>
            </a:r>
            <a:r>
              <a:rPr lang="en-US" sz="4000" b="1" dirty="0">
                <a:solidFill>
                  <a:schemeClr val="tx2"/>
                </a:solidFill>
              </a:rPr>
              <a:t>to RTS Game AI</a:t>
            </a:r>
          </a:p>
        </p:txBody>
      </p:sp>
      <p:cxnSp>
        <p:nvCxnSpPr>
          <p:cNvPr id="5" name="4 Conector recto"/>
          <p:cNvCxnSpPr/>
          <p:nvPr/>
        </p:nvCxnSpPr>
        <p:spPr>
          <a:xfrm>
            <a:off x="96767" y="2967335"/>
            <a:ext cx="89547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CuadroTexto"/>
          <p:cNvSpPr txBox="1"/>
          <p:nvPr/>
        </p:nvSpPr>
        <p:spPr>
          <a:xfrm>
            <a:off x="125974" y="3083129"/>
            <a:ext cx="493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Alberto </a:t>
            </a:r>
            <a:r>
              <a:rPr lang="en-US" sz="2400" dirty="0"/>
              <a:t>Uriarte and Santiago </a:t>
            </a:r>
            <a:r>
              <a:rPr lang="en-US" sz="2400" dirty="0" err="1"/>
              <a:t>Ontañón</a:t>
            </a:r>
            <a:endParaRPr lang="en-US" sz="2400" dirty="0"/>
          </a:p>
        </p:txBody>
      </p:sp>
      <p:pic>
        <p:nvPicPr>
          <p:cNvPr id="5122" name="Picture 2" descr="http://images.forbes.com/media/lists/94/2010/logos/drexel-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2400" y="116632"/>
            <a:ext cx="879124" cy="936104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125974" y="3771717"/>
            <a:ext cx="178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Drexel University</a:t>
            </a:r>
          </a:p>
          <a:p>
            <a:r>
              <a:rPr lang="en-US" dirty="0" smtClean="0"/>
              <a:t>Philadelphia</a:t>
            </a:r>
            <a:endParaRPr lang="en-US" dirty="0"/>
          </a:p>
        </p:txBody>
      </p:sp>
      <p:sp>
        <p:nvSpPr>
          <p:cNvPr id="10" name="7 CuadroTexto"/>
          <p:cNvSpPr txBox="1"/>
          <p:nvPr/>
        </p:nvSpPr>
        <p:spPr>
          <a:xfrm>
            <a:off x="0" y="4771083"/>
            <a:ext cx="9144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October </a:t>
            </a:r>
            <a:r>
              <a:rPr lang="en-US" sz="2400" dirty="0"/>
              <a:t>9</a:t>
            </a:r>
            <a:r>
              <a:rPr lang="en-US" sz="2400" dirty="0" smtClean="0"/>
              <a:t>, 2016</a:t>
            </a:r>
            <a:endParaRPr lang="en-US" sz="2400" dirty="0"/>
          </a:p>
        </p:txBody>
      </p:sp>
      <p:pic>
        <p:nvPicPr>
          <p:cNvPr id="2" name="Picture 1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5" y="116632"/>
            <a:ext cx="1217151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0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Recognize Obstacle Polygons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687" y="951213"/>
            <a:ext cx="370193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Convert to binary image</a:t>
            </a:r>
            <a:endParaRPr lang="en-US" sz="2800" dirty="0"/>
          </a:p>
        </p:txBody>
      </p:sp>
      <p:pic>
        <p:nvPicPr>
          <p:cNvPr id="10" name="Picture 9" descr="Benze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6" r="75316" b="13783"/>
          <a:stretch/>
        </p:blipFill>
        <p:spPr>
          <a:xfrm>
            <a:off x="292389" y="1872960"/>
            <a:ext cx="3791915" cy="4761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1807" y="1801911"/>
            <a:ext cx="3847311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11111111111111111111</a:t>
            </a:r>
            <a:r>
              <a:rPr lang="en-US" sz="1100" b="1" dirty="0"/>
              <a:t>2</a:t>
            </a:r>
            <a:r>
              <a:rPr lang="en-US" sz="1100" dirty="0"/>
              <a:t>3333333333</a:t>
            </a:r>
            <a:r>
              <a:rPr lang="en-US" sz="1100" b="1" dirty="0"/>
              <a:t>2</a:t>
            </a:r>
            <a:r>
              <a:rPr lang="en-US" sz="1100" dirty="0"/>
              <a:t>1111111111111111111</a:t>
            </a:r>
          </a:p>
          <a:p>
            <a:r>
              <a:rPr lang="en-US" sz="1100" dirty="0"/>
              <a:t>11111111111111111111</a:t>
            </a:r>
            <a:r>
              <a:rPr lang="en-US" sz="1100" b="1" dirty="0"/>
              <a:t>222</a:t>
            </a:r>
            <a:r>
              <a:rPr lang="en-US" sz="1100" dirty="0"/>
              <a:t>333333</a:t>
            </a:r>
            <a:r>
              <a:rPr lang="en-US" sz="1100" b="1" dirty="0"/>
              <a:t>222</a:t>
            </a:r>
            <a:r>
              <a:rPr lang="en-US" sz="1100" dirty="0"/>
              <a:t>1111111111111111111</a:t>
            </a:r>
          </a:p>
          <a:p>
            <a:r>
              <a:rPr lang="en-US" sz="1100" dirty="0"/>
              <a:t>1111111111111111111111</a:t>
            </a:r>
            <a:r>
              <a:rPr lang="en-US" sz="1100" b="1" dirty="0"/>
              <a:t>22</a:t>
            </a:r>
            <a:r>
              <a:rPr lang="en-US" sz="1100" dirty="0"/>
              <a:t>33333</a:t>
            </a:r>
            <a:r>
              <a:rPr lang="en-US" sz="1100" b="1" dirty="0"/>
              <a:t>2</a:t>
            </a:r>
            <a:r>
              <a:rPr lang="en-US" sz="1100" dirty="0"/>
              <a:t>111111111111111111111</a:t>
            </a:r>
          </a:p>
          <a:p>
            <a:r>
              <a:rPr lang="en-US" sz="1100" dirty="0"/>
              <a:t>11111111111111111111111</a:t>
            </a:r>
            <a:r>
              <a:rPr lang="en-US" sz="1100" b="1" dirty="0"/>
              <a:t>2</a:t>
            </a:r>
            <a:r>
              <a:rPr lang="en-US" sz="1100" dirty="0"/>
              <a:t>33333</a:t>
            </a:r>
            <a:r>
              <a:rPr lang="en-US" sz="1100" b="1" dirty="0"/>
              <a:t>22</a:t>
            </a:r>
            <a:r>
              <a:rPr lang="en-US" sz="1100" dirty="0"/>
              <a:t>11111111111111111111</a:t>
            </a:r>
          </a:p>
          <a:p>
            <a:r>
              <a:rPr lang="en-US" sz="1100" b="1" dirty="0"/>
              <a:t>222222222222222222</a:t>
            </a:r>
            <a:r>
              <a:rPr lang="en-US" sz="1100" dirty="0"/>
              <a:t>1111</a:t>
            </a:r>
            <a:r>
              <a:rPr lang="en-US" sz="1100" b="1" dirty="0"/>
              <a:t>22</a:t>
            </a:r>
            <a:r>
              <a:rPr lang="en-US" sz="1100" dirty="0"/>
              <a:t>33333</a:t>
            </a:r>
            <a:r>
              <a:rPr lang="en-US" sz="1100" b="1" dirty="0"/>
              <a:t>2</a:t>
            </a:r>
            <a:r>
              <a:rPr lang="en-US" sz="1100" dirty="0"/>
              <a:t>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</a:t>
            </a:r>
            <a:r>
              <a:rPr lang="en-US" sz="1100" b="1" dirty="0"/>
              <a:t>2</a:t>
            </a:r>
            <a:r>
              <a:rPr lang="en-US" sz="1100" dirty="0"/>
              <a:t>11111</a:t>
            </a:r>
            <a:r>
              <a:rPr lang="en-US" sz="1100" b="1" dirty="0"/>
              <a:t>2</a:t>
            </a:r>
            <a:r>
              <a:rPr lang="en-US" sz="1100" dirty="0"/>
              <a:t>33333</a:t>
            </a:r>
            <a:r>
              <a:rPr lang="en-US" sz="1100" b="1" dirty="0"/>
              <a:t>222</a:t>
            </a:r>
            <a:r>
              <a:rPr lang="en-US" sz="1100" dirty="0"/>
              <a:t>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</a:t>
            </a:r>
            <a:r>
              <a:rPr lang="en-US" sz="1100" b="1" dirty="0"/>
              <a:t>2</a:t>
            </a:r>
            <a:r>
              <a:rPr lang="en-US" sz="1100" dirty="0"/>
              <a:t>111</a:t>
            </a:r>
            <a:r>
              <a:rPr lang="en-US" sz="1100" b="1" dirty="0"/>
              <a:t>222</a:t>
            </a:r>
            <a:r>
              <a:rPr lang="en-US" sz="1100" dirty="0"/>
              <a:t>3333333</a:t>
            </a:r>
            <a:r>
              <a:rPr lang="en-US" sz="1100" b="1" dirty="0"/>
              <a:t>2</a:t>
            </a:r>
            <a:r>
              <a:rPr lang="en-US" sz="1100" dirty="0"/>
              <a:t>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</a:t>
            </a:r>
            <a:r>
              <a:rPr lang="en-US" sz="1100" b="1" dirty="0"/>
              <a:t>22222</a:t>
            </a:r>
            <a:r>
              <a:rPr lang="en-US" sz="1100" dirty="0"/>
              <a:t>333333333</a:t>
            </a:r>
            <a:r>
              <a:rPr lang="en-US" sz="1100" b="1" dirty="0"/>
              <a:t>2</a:t>
            </a:r>
            <a:r>
              <a:rPr lang="en-US" sz="1100" dirty="0"/>
              <a:t>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33333333333333333333333333333</a:t>
            </a:r>
            <a:r>
              <a:rPr lang="en-US" sz="1100" b="1" dirty="0"/>
              <a:t>22</a:t>
            </a:r>
            <a:r>
              <a:rPr lang="en-US" sz="1100" dirty="0"/>
              <a:t>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3333333333333333333333333333</a:t>
            </a:r>
            <a:r>
              <a:rPr lang="en-US" sz="1100" b="1" dirty="0"/>
              <a:t>22</a:t>
            </a:r>
            <a:r>
              <a:rPr lang="en-US" sz="1100" dirty="0"/>
              <a:t>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33333333333333333333333333</a:t>
            </a:r>
            <a:r>
              <a:rPr lang="en-US" sz="1100" b="1" dirty="0"/>
              <a:t>222</a:t>
            </a:r>
            <a:r>
              <a:rPr lang="en-US" sz="1100" dirty="0"/>
              <a:t>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333333333333333333333333</a:t>
            </a:r>
            <a:r>
              <a:rPr lang="en-US" sz="1100" b="1" dirty="0"/>
              <a:t>222</a:t>
            </a:r>
            <a:r>
              <a:rPr lang="en-US" sz="1100" dirty="0"/>
              <a:t>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222</a:t>
            </a:r>
            <a:r>
              <a:rPr lang="en-US" sz="1100" dirty="0"/>
              <a:t>1111111111111111111111111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b="1" dirty="0"/>
              <a:t>2</a:t>
            </a:r>
            <a:r>
              <a:rPr lang="en-US" sz="1100" dirty="0"/>
              <a:t>3333333333333333333333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b="1" dirty="0"/>
              <a:t>2222222222222</a:t>
            </a:r>
            <a:r>
              <a:rPr lang="en-US" sz="1100" dirty="0"/>
              <a:t>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dirty="0"/>
              <a:t>111111111111</a:t>
            </a:r>
            <a:r>
              <a:rPr lang="en-US" sz="1100" b="1" dirty="0"/>
              <a:t>2</a:t>
            </a:r>
            <a:r>
              <a:rPr lang="en-US" sz="1100" dirty="0"/>
              <a:t>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dirty="0"/>
              <a:t>111111111111</a:t>
            </a:r>
            <a:r>
              <a:rPr lang="en-US" sz="1100" b="1" dirty="0"/>
              <a:t>2</a:t>
            </a:r>
            <a:r>
              <a:rPr lang="en-US" sz="1100" dirty="0"/>
              <a:t>3333333333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  <a:p>
            <a:r>
              <a:rPr lang="en-US" sz="1100" dirty="0"/>
              <a:t>111111111111</a:t>
            </a:r>
            <a:r>
              <a:rPr lang="en-US" sz="1100" b="1" dirty="0"/>
              <a:t>222</a:t>
            </a:r>
            <a:r>
              <a:rPr lang="en-US" sz="1100" dirty="0"/>
              <a:t>333333</a:t>
            </a:r>
            <a:r>
              <a:rPr lang="en-US" sz="1100" b="1" dirty="0"/>
              <a:t>222</a:t>
            </a:r>
            <a:r>
              <a:rPr lang="en-US" sz="1100" dirty="0"/>
              <a:t>111111111111111111111111111</a:t>
            </a:r>
          </a:p>
          <a:p>
            <a:r>
              <a:rPr lang="en-US" sz="1100" dirty="0"/>
              <a:t>11111111111111</a:t>
            </a:r>
            <a:r>
              <a:rPr lang="en-US" sz="1100" b="1" dirty="0"/>
              <a:t>2</a:t>
            </a:r>
            <a:r>
              <a:rPr lang="en-US" sz="1100" dirty="0"/>
              <a:t>333333</a:t>
            </a:r>
            <a:r>
              <a:rPr lang="en-US" sz="1100" b="1" dirty="0"/>
              <a:t>2</a:t>
            </a:r>
            <a:r>
              <a:rPr lang="en-US" sz="1100" dirty="0"/>
              <a:t>11111111111111111111111111111</a:t>
            </a:r>
          </a:p>
          <a:p>
            <a:r>
              <a:rPr lang="en-US" sz="1100" dirty="0"/>
              <a:t>1111111111111</a:t>
            </a:r>
            <a:r>
              <a:rPr lang="en-US" sz="1100" b="1" dirty="0"/>
              <a:t>22</a:t>
            </a:r>
            <a:r>
              <a:rPr lang="en-US" sz="1100" dirty="0"/>
              <a:t>333333</a:t>
            </a:r>
            <a:r>
              <a:rPr lang="en-US" sz="1100" b="1" dirty="0"/>
              <a:t>22</a:t>
            </a:r>
            <a:r>
              <a:rPr lang="en-US" sz="1100" dirty="0"/>
              <a:t>1111111111111111111111111111</a:t>
            </a:r>
          </a:p>
          <a:p>
            <a:r>
              <a:rPr lang="en-US" sz="1100" dirty="0"/>
              <a:t>11111111111111</a:t>
            </a:r>
            <a:r>
              <a:rPr lang="en-US" sz="1100" b="1" dirty="0"/>
              <a:t>2</a:t>
            </a:r>
            <a:r>
              <a:rPr lang="en-US" sz="1100" dirty="0"/>
              <a:t>333333</a:t>
            </a:r>
            <a:r>
              <a:rPr lang="en-US" sz="1100" b="1" dirty="0"/>
              <a:t>2</a:t>
            </a:r>
            <a:r>
              <a:rPr lang="en-US" sz="1100" dirty="0"/>
              <a:t>11111111111111111111111111111</a:t>
            </a:r>
          </a:p>
          <a:p>
            <a:r>
              <a:rPr lang="en-US" sz="1100" dirty="0"/>
              <a:t>1111111111111</a:t>
            </a:r>
            <a:r>
              <a:rPr lang="en-US" sz="1100" b="1" dirty="0"/>
              <a:t>22</a:t>
            </a:r>
            <a:r>
              <a:rPr lang="en-US" sz="1100" dirty="0"/>
              <a:t>333333</a:t>
            </a:r>
            <a:r>
              <a:rPr lang="en-US" sz="1100" b="1" dirty="0"/>
              <a:t>222</a:t>
            </a:r>
            <a:r>
              <a:rPr lang="en-US" sz="1100" dirty="0"/>
              <a:t>111111111111111111111111111</a:t>
            </a:r>
          </a:p>
          <a:p>
            <a:r>
              <a:rPr lang="en-US" sz="1100" dirty="0"/>
              <a:t>1111111111111</a:t>
            </a:r>
            <a:r>
              <a:rPr lang="en-US" sz="1100" b="1" dirty="0"/>
              <a:t>2</a:t>
            </a:r>
            <a:r>
              <a:rPr lang="en-US" sz="1100" dirty="0"/>
              <a:t>333333333</a:t>
            </a:r>
            <a:r>
              <a:rPr lang="en-US" sz="1100" b="1" dirty="0"/>
              <a:t>2</a:t>
            </a:r>
            <a:r>
              <a:rPr lang="en-US" sz="1100" dirty="0"/>
              <a:t>111111114111111111111111111</a:t>
            </a:r>
          </a:p>
          <a:p>
            <a:r>
              <a:rPr lang="en-US" sz="1100" dirty="0"/>
              <a:t>111111111111</a:t>
            </a:r>
            <a:r>
              <a:rPr lang="en-US" sz="1100" b="1" dirty="0"/>
              <a:t>22</a:t>
            </a:r>
            <a:r>
              <a:rPr lang="en-US" sz="1100" dirty="0"/>
              <a:t>333333333</a:t>
            </a:r>
            <a:r>
              <a:rPr lang="en-US" sz="1100" b="1" dirty="0"/>
              <a:t>2</a:t>
            </a:r>
            <a:r>
              <a:rPr lang="en-US" sz="1100" dirty="0"/>
              <a:t>111111111111111111111111111</a:t>
            </a:r>
          </a:p>
        </p:txBody>
      </p:sp>
      <p:sp>
        <p:nvSpPr>
          <p:cNvPr id="4" name="Rectangle 3"/>
          <p:cNvSpPr/>
          <p:nvPr/>
        </p:nvSpPr>
        <p:spPr>
          <a:xfrm>
            <a:off x="155332" y="2485097"/>
            <a:ext cx="1279200" cy="11055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2414" y="5002959"/>
            <a:ext cx="3278862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Component</a:t>
            </a:r>
            <a:r>
              <a:rPr lang="en-US" sz="2800" dirty="0"/>
              <a:t>-labeling </a:t>
            </a:r>
            <a:endParaRPr lang="en-US" sz="2800" dirty="0" smtClean="0"/>
          </a:p>
          <a:p>
            <a:r>
              <a:rPr lang="en-US" sz="2800" dirty="0" smtClean="0"/>
              <a:t>using </a:t>
            </a:r>
            <a:r>
              <a:rPr lang="en-US" sz="2800" dirty="0"/>
              <a:t>contour </a:t>
            </a:r>
            <a:r>
              <a:rPr lang="en-US" sz="2800" dirty="0" smtClean="0"/>
              <a:t>tracing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292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2)Benzene.scx-8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12756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(2)Benzene.scx-8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355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7840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76592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3991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58825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55374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7444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1029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7511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(2)Benzene.scx-1-BoostPolyg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2"/>
            <a:ext cx="4165615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Recognize Obstacle Polygons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4881" y="951213"/>
            <a:ext cx="739423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Simplify contour with </a:t>
            </a:r>
            <a:r>
              <a:rPr lang="en-US" sz="2800" dirty="0"/>
              <a:t>Douglas-</a:t>
            </a:r>
            <a:r>
              <a:rPr lang="en-US" sz="2800" dirty="0" err="1" smtClean="0"/>
              <a:t>Peucker</a:t>
            </a:r>
            <a:r>
              <a:rPr lang="en-US" sz="2800" dirty="0"/>
              <a:t> </a:t>
            </a:r>
            <a:r>
              <a:rPr lang="en-US" sz="2800" dirty="0" smtClean="0"/>
              <a:t>algorithm </a:t>
            </a:r>
            <a:endParaRPr lang="en-US" sz="2800" dirty="0"/>
          </a:p>
        </p:txBody>
      </p:sp>
      <p:pic>
        <p:nvPicPr>
          <p:cNvPr id="5" name="Picture 4" descr="(2)Benzene.scx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1" y="2135652"/>
            <a:ext cx="4165614" cy="3644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221391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1.201 seconds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8380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0.147005</a:t>
            </a:r>
            <a:r>
              <a:rPr lang="en-US" sz="2400" dirty="0" smtClean="0"/>
              <a:t> </a:t>
            </a:r>
            <a:r>
              <a:rPr lang="en-US" sz="2400" dirty="0"/>
              <a:t>seconds</a:t>
            </a:r>
          </a:p>
        </p:txBody>
      </p:sp>
    </p:spTree>
    <p:extLst>
      <p:ext uri="{BB962C8B-B14F-4D97-AF65-F5344CB8AC3E}">
        <p14:creationId xmlns:p14="http://schemas.microsoft.com/office/powerpoint/2010/main" val="175690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(2)Benzene.scx-6-GraphPru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Simplify Edges</a:t>
            </a:r>
          </a:p>
        </p:txBody>
      </p:sp>
    </p:spTree>
    <p:extLst>
      <p:ext uri="{BB962C8B-B14F-4D97-AF65-F5344CB8AC3E}">
        <p14:creationId xmlns:p14="http://schemas.microsoft.com/office/powerpoint/2010/main" val="85232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(2)Benzene.scx-7-GraphMer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pic>
        <p:nvPicPr>
          <p:cNvPr id="4" name="Picture 3" descr="(2)Benzene.scx-7-GraphMerg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Merge Region Nodes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2322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2)Benzene.scx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0" y="2135651"/>
            <a:ext cx="4165616" cy="3644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pic>
        <p:nvPicPr>
          <p:cNvPr id="10" name="Picture 9" descr="(2)Benzene.scx-1-BoostPolyg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0" y="2135652"/>
            <a:ext cx="4165614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1391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0.374 seconds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8380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0.000535992</a:t>
            </a:r>
            <a:r>
              <a:rPr lang="en-US" sz="2400" dirty="0" smtClean="0"/>
              <a:t> </a:t>
            </a:r>
            <a:r>
              <a:rPr lang="en-US" sz="2400" dirty="0"/>
              <a:t>seconds</a:t>
            </a:r>
          </a:p>
        </p:txBody>
      </p:sp>
      <p:pic>
        <p:nvPicPr>
          <p:cNvPr id="3" name="Picture 2" descr="(2)Benzene.scx-7-GraphMerg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1" y="2135651"/>
            <a:ext cx="4165614" cy="36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2)Benzene.scx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135651"/>
            <a:ext cx="4165615" cy="364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Region </a:t>
            </a:r>
            <a:r>
              <a:rPr lang="en-US" dirty="0" smtClean="0"/>
              <a:t>Polygons</a:t>
            </a:r>
            <a:endParaRPr lang="en-US" dirty="0"/>
          </a:p>
        </p:txBody>
      </p:sp>
      <p:pic>
        <p:nvPicPr>
          <p:cNvPr id="10" name="Picture 9" descr="(2)Benzene.scx-1-BoostPolyg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0" y="2135652"/>
            <a:ext cx="4165614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1391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0.546 seconds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8380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0.03157657</a:t>
            </a:r>
            <a:r>
              <a:rPr lang="en-US" sz="2400" dirty="0" smtClean="0"/>
              <a:t> </a:t>
            </a:r>
            <a:r>
              <a:rPr lang="en-US" sz="2400" dirty="0"/>
              <a:t>seconds</a:t>
            </a:r>
          </a:p>
        </p:txBody>
      </p:sp>
      <p:pic>
        <p:nvPicPr>
          <p:cNvPr id="3" name="Picture 2" descr="(2)Benzene.scx-9-Reg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1"/>
            <a:ext cx="4165615" cy="36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6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</a:t>
            </a:r>
            <a:r>
              <a:rPr lang="en-US" dirty="0" smtClean="0"/>
              <a:t>Cache Operations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Component-Labeling of Regions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506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</a:t>
            </a:r>
            <a:r>
              <a:rPr lang="en-US" dirty="0" smtClean="0"/>
              <a:t>Cache Operations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Component-Labeling of Regions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5335" y="1612432"/>
            <a:ext cx="692473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Base Locations Clustering Resources (DBSCAN)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0072" y="1690231"/>
            <a:ext cx="1992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0.78 </a:t>
            </a:r>
            <a:r>
              <a:rPr lang="en-US" sz="2000" dirty="0" smtClean="0"/>
              <a:t>s </a:t>
            </a:r>
            <a:r>
              <a:rPr lang="en-US" sz="2000" dirty="0"/>
              <a:t>-</a:t>
            </a:r>
            <a:r>
              <a:rPr lang="en-US" sz="2000" dirty="0" smtClean="0"/>
              <a:t>&gt; 0.0678 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4889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(2)Benzene.scx-ClosestBaseLocation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7" y="2376521"/>
            <a:ext cx="4464597" cy="3906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</a:t>
            </a:r>
            <a:r>
              <a:rPr lang="en-US" dirty="0" smtClean="0"/>
              <a:t>Cache Operations</a:t>
            </a:r>
            <a:endParaRPr lang="en-US" dirty="0"/>
          </a:p>
        </p:txBody>
      </p:sp>
      <p:pic>
        <p:nvPicPr>
          <p:cNvPr id="10" name="Picture 9" descr="(2)Benzene.scx-1-BoostPolyg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7" y="2376522"/>
            <a:ext cx="4464597" cy="390652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Component-Labeling of Regions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5335" y="1612432"/>
            <a:ext cx="692473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Base Locations Clustering Resources (DBSCAN)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0072" y="1690231"/>
            <a:ext cx="1992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0.78 </a:t>
            </a:r>
            <a:r>
              <a:rPr lang="en-US" sz="2000" dirty="0" smtClean="0"/>
              <a:t>s </a:t>
            </a:r>
            <a:r>
              <a:rPr lang="en-US" sz="2000" dirty="0"/>
              <a:t>-</a:t>
            </a:r>
            <a:r>
              <a:rPr lang="en-US" sz="2000" dirty="0" smtClean="0"/>
              <a:t>&gt; 0.0678 s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5335" y="2376522"/>
            <a:ext cx="365485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Closest Point of Interest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5335" y="3056643"/>
            <a:ext cx="3393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 Location, Chokepoint and</a:t>
            </a:r>
          </a:p>
          <a:p>
            <a:r>
              <a:rPr lang="en-US" sz="2000" dirty="0" smtClean="0"/>
              <a:t>Obstacle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335" y="3965466"/>
            <a:ext cx="2339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Multi-Seed Flood-Fill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6677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(2)Benzene.scx-ClosestBaseLocation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7" y="2376521"/>
            <a:ext cx="4464597" cy="390652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</a:t>
            </a:r>
            <a:r>
              <a:rPr lang="en-US" dirty="0" smtClean="0"/>
              <a:t>Cache Operations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Component-Labeling of Regions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5335" y="1612432"/>
            <a:ext cx="692473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Base Locations Clustering Resources (DBSCAN)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0072" y="1690231"/>
            <a:ext cx="1992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0.78 </a:t>
            </a:r>
            <a:r>
              <a:rPr lang="en-US" sz="2000" dirty="0" smtClean="0"/>
              <a:t>s </a:t>
            </a:r>
            <a:r>
              <a:rPr lang="en-US" sz="2000" dirty="0"/>
              <a:t>-</a:t>
            </a:r>
            <a:r>
              <a:rPr lang="en-US" sz="2000" dirty="0" smtClean="0"/>
              <a:t>&gt; 0.0678 s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5335" y="2376522"/>
            <a:ext cx="365485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Closest Point of Interest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5335" y="3056643"/>
            <a:ext cx="3393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 Location, Chokepoint and</a:t>
            </a:r>
          </a:p>
          <a:p>
            <a:r>
              <a:rPr lang="en-US" sz="2000" dirty="0" smtClean="0"/>
              <a:t>Obstacle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335" y="3965466"/>
            <a:ext cx="2339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Multi-Seed Flood-Fill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335" y="4696856"/>
            <a:ext cx="339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Hybrid for ground and air units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071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Extract </a:t>
            </a:r>
            <a:r>
              <a:rPr lang="en-US" dirty="0" smtClean="0"/>
              <a:t>Cache Operations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Component-Labeling of Regions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5335" y="1612432"/>
            <a:ext cx="692473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Base Locations Clustering Resources (DBSCAN)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200072" y="1690231"/>
            <a:ext cx="1992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0.78 </a:t>
            </a:r>
            <a:r>
              <a:rPr lang="en-US" sz="2000" dirty="0" smtClean="0"/>
              <a:t>s </a:t>
            </a:r>
            <a:r>
              <a:rPr lang="en-US" sz="2000" dirty="0"/>
              <a:t>-</a:t>
            </a:r>
            <a:r>
              <a:rPr lang="en-US" sz="2000" dirty="0" smtClean="0"/>
              <a:t>&gt; 0.0678 s 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5335" y="2376522"/>
            <a:ext cx="365485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Closest Point of Interest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5335" y="3056643"/>
            <a:ext cx="3393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Base Location, Chokepoint and</a:t>
            </a:r>
          </a:p>
          <a:p>
            <a:r>
              <a:rPr lang="en-US" sz="2000" dirty="0" smtClean="0"/>
              <a:t>Obstacle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335" y="3965466"/>
            <a:ext cx="2339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Multi-Seed Flood-Fill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275335" y="4696856"/>
            <a:ext cx="339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Hybrid for ground and air units</a:t>
            </a:r>
            <a:endParaRPr lang="en-US" sz="2000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917799"/>
              </p:ext>
            </p:extLst>
          </p:nvPr>
        </p:nvGraphicFramePr>
        <p:xfrm>
          <a:off x="275335" y="5392587"/>
          <a:ext cx="2045500" cy="741680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027595"/>
                <a:gridCol w="10179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47.154</a:t>
                      </a: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</a:t>
                      </a:r>
                      <a:endParaRPr lang="el-GR" sz="18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1.088 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 descr="(2)Benzene.scx-ClosestBaseLocation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97" y="2376521"/>
            <a:ext cx="4464597" cy="390652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80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54891"/>
              </p:ext>
            </p:extLst>
          </p:nvPr>
        </p:nvGraphicFramePr>
        <p:xfrm>
          <a:off x="1394801" y="1612280"/>
          <a:ext cx="5155379" cy="1854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5290"/>
                <a:gridCol w="1160031"/>
                <a:gridCol w="1069152"/>
                <a:gridCol w="10309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Destination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128x96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54.15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3.53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Heartbreak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err="1" smtClean="0"/>
                        <a:t>Ridge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128x96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53.55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4.32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Benzene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128x112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55.82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5.87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Aztec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128x128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66.83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5.39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7262" y="1106838"/>
            <a:ext cx="18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in seconds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7264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(2)Benzene.scx-2-BoostVorono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2"/>
            <a:ext cx="4165615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4" name="Picture 3" descr="(2)Benzene.scx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1" y="2135652"/>
            <a:ext cx="4165615" cy="364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Compute Voronoi Diagram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1391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9.438 seconds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8380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0.0410903</a:t>
            </a:r>
            <a:r>
              <a:rPr lang="en-US" sz="2400" dirty="0" smtClean="0"/>
              <a:t> </a:t>
            </a:r>
            <a:r>
              <a:rPr lang="en-US" sz="2400" dirty="0"/>
              <a:t>seconds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3527" y="1027779"/>
            <a:ext cx="2560686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CGAL -&gt; Boost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3361382" y="1027779"/>
            <a:ext cx="528210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Half-edge data structure -&gt;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23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07566"/>
              </p:ext>
            </p:extLst>
          </p:nvPr>
        </p:nvGraphicFramePr>
        <p:xfrm>
          <a:off x="1394801" y="1612280"/>
          <a:ext cx="6545417" cy="2966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5290"/>
                <a:gridCol w="1160031"/>
                <a:gridCol w="1069152"/>
                <a:gridCol w="1030906"/>
                <a:gridCol w="13900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BWTA2 last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Destination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128x96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54.15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3.53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1.35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Heartbreak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dirty="0" err="1" smtClean="0"/>
                        <a:t>Ridge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128x96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53.55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4.32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1.31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Benzene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128x112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55.82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5.87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1.40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Aztec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128x128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66.83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5.39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1.60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Andromeda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128x128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78.16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1.77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Fortress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128x128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49.19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1.60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Python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128x128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43.70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1.64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47262" y="1106838"/>
            <a:ext cx="1852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in seconds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98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(2)Benzene.scx-9-Reg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1"/>
            <a:ext cx="4165615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Region Detection Comparison</a:t>
            </a:r>
            <a:endParaRPr lang="en-US" sz="2800" dirty="0"/>
          </a:p>
        </p:txBody>
      </p:sp>
      <p:pic>
        <p:nvPicPr>
          <p:cNvPr id="8" name="Picture 7" descr="(2)Benzene.scx-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135651"/>
            <a:ext cx="4165615" cy="3644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2940" y="987332"/>
            <a:ext cx="1256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Benzene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183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Region Detection Comparison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2940" y="987332"/>
            <a:ext cx="1623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Destination</a:t>
            </a:r>
            <a:endParaRPr lang="en-US" sz="2400" dirty="0"/>
          </a:p>
        </p:txBody>
      </p:sp>
      <p:pic>
        <p:nvPicPr>
          <p:cNvPr id="3" name="Picture 2" descr="(2)Destination.scx-9-Reg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08" y="2135652"/>
            <a:ext cx="3415788" cy="4554384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4" name="Picture 3" descr="(2)Destination.scx-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6" y="2156154"/>
            <a:ext cx="3460134" cy="46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3)Aztec.scx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135651"/>
            <a:ext cx="4165615" cy="4165615"/>
          </a:xfrm>
          <a:prstGeom prst="rect">
            <a:avLst/>
          </a:prstGeom>
        </p:spPr>
      </p:pic>
      <p:pic>
        <p:nvPicPr>
          <p:cNvPr id="3" name="Picture 2" descr="(3)Aztec.scx-9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1"/>
            <a:ext cx="4165615" cy="4165615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Region Detection Comparison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2940" y="987332"/>
            <a:ext cx="87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Aztec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981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4)Andromeda.scx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135651"/>
            <a:ext cx="4165615" cy="4165615"/>
          </a:xfrm>
          <a:prstGeom prst="rect">
            <a:avLst/>
          </a:prstGeom>
        </p:spPr>
      </p:pic>
      <p:pic>
        <p:nvPicPr>
          <p:cNvPr id="3" name="Picture 2" descr="(4)Andromeda.scx-9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0" y="2135651"/>
            <a:ext cx="4165614" cy="4165614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Region Detection Comparison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2940" y="987332"/>
            <a:ext cx="166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Andromeda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264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4)Fortress.scx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0" y="2135650"/>
            <a:ext cx="4165615" cy="4165615"/>
          </a:xfrm>
          <a:prstGeom prst="rect">
            <a:avLst/>
          </a:prstGeom>
        </p:spPr>
      </p:pic>
      <p:pic>
        <p:nvPicPr>
          <p:cNvPr id="3" name="Picture 2" descr="(4)Fortress.scx-9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0"/>
            <a:ext cx="4165615" cy="4165615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335" y="89086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Region Detection Comparison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2940" y="987332"/>
            <a:ext cx="119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Fortress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130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Performance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17848"/>
              </p:ext>
            </p:extLst>
          </p:nvPr>
        </p:nvGraphicFramePr>
        <p:xfrm>
          <a:off x="4519950" y="1498912"/>
          <a:ext cx="4124473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5290"/>
                <a:gridCol w="1160031"/>
                <a:gridCol w="106915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Tile Positions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HPA*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(9,84) – (69,7)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41.13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0.95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(9,84) – (118,101)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46.72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0.73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(69,7) – (118,101)</a:t>
                      </a:r>
                      <a:endParaRPr lang="el-GR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41.38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1.09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5335" y="1052446"/>
            <a:ext cx="3258331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HPA* implemented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53952" y="1734546"/>
            <a:ext cx="327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Aztec Map </a:t>
            </a:r>
          </a:p>
          <a:p>
            <a:r>
              <a:rPr lang="en-US" dirty="0" smtClean="0"/>
              <a:t>Distance Between Start Positions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33068" y="1098802"/>
            <a:ext cx="2292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 in milliseconds</a:t>
            </a:r>
            <a:endParaRPr lang="en-US" sz="2000" dirty="0"/>
          </a:p>
        </p:txBody>
      </p:sp>
      <p:pic>
        <p:nvPicPr>
          <p:cNvPr id="9" name="Picture 8" descr="(3)Aztec.scx-9-Reg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5" y="2478551"/>
            <a:ext cx="4118865" cy="4118865"/>
          </a:xfrm>
          <a:prstGeom prst="rect">
            <a:avLst/>
          </a:prstGeom>
          <a:ln w="19050" cmpd="sng">
            <a:solidFill>
              <a:srgbClr val="000000"/>
            </a:solidFill>
          </a:ln>
        </p:spPr>
      </p:pic>
      <p:cxnSp>
        <p:nvCxnSpPr>
          <p:cNvPr id="6" name="Straight Connector 5"/>
          <p:cNvCxnSpPr/>
          <p:nvPr/>
        </p:nvCxnSpPr>
        <p:spPr>
          <a:xfrm flipV="1">
            <a:off x="584200" y="2743200"/>
            <a:ext cx="1790700" cy="26162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4200" y="5359400"/>
            <a:ext cx="3568700" cy="4572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2374900" y="2743200"/>
            <a:ext cx="1778000" cy="3073400"/>
          </a:xfrm>
          <a:prstGeom prst="line">
            <a:avLst/>
          </a:pr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Screen Shot 2016-10-09 at 1.51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4" y="3175000"/>
            <a:ext cx="3375025" cy="327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86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4 Conector recto"/>
          <p:cNvCxnSpPr/>
          <p:nvPr/>
        </p:nvCxnSpPr>
        <p:spPr>
          <a:xfrm>
            <a:off x="209655" y="2305345"/>
            <a:ext cx="87172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images.forbes.com/media/lists/94/2010/logos/drexel-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2400" y="116632"/>
            <a:ext cx="879124" cy="936104"/>
          </a:xfrm>
          <a:prstGeom prst="rect">
            <a:avLst/>
          </a:prstGeom>
          <a:noFill/>
        </p:spPr>
      </p:pic>
      <p:sp>
        <p:nvSpPr>
          <p:cNvPr id="11" name="7 CuadroTexto"/>
          <p:cNvSpPr txBox="1"/>
          <p:nvPr/>
        </p:nvSpPr>
        <p:spPr>
          <a:xfrm>
            <a:off x="323528" y="2389479"/>
            <a:ext cx="5885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Alberto Uriarte </a:t>
            </a:r>
            <a:r>
              <a:rPr lang="en-US" sz="2400" dirty="0"/>
              <a:t> </a:t>
            </a:r>
            <a:r>
              <a:rPr lang="en-US" sz="2400" dirty="0" smtClean="0"/>
              <a:t>       </a:t>
            </a:r>
            <a:r>
              <a:rPr lang="en-US" sz="2400" dirty="0" err="1" smtClean="0"/>
              <a:t>albertouri@cs.drexel.edu</a:t>
            </a:r>
            <a:endParaRPr lang="en-US" sz="2400" dirty="0"/>
          </a:p>
          <a:p>
            <a:r>
              <a:rPr lang="en-US" sz="2400" dirty="0" smtClean="0"/>
              <a:t>Santiago </a:t>
            </a:r>
            <a:r>
              <a:rPr lang="en-US" sz="2400" dirty="0" err="1" smtClean="0"/>
              <a:t>Ontañón</a:t>
            </a:r>
            <a:r>
              <a:rPr lang="en-US" sz="2400" dirty="0" smtClean="0"/>
              <a:t>    </a:t>
            </a:r>
            <a:r>
              <a:rPr lang="en-US" sz="2400" dirty="0" err="1" smtClean="0"/>
              <a:t>santi@cs.drexel.edu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2" y="3757373"/>
            <a:ext cx="3411733" cy="252028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5" y="116632"/>
            <a:ext cx="1217151" cy="936104"/>
          </a:xfrm>
          <a:prstGeom prst="rect">
            <a:avLst/>
          </a:prstGeom>
        </p:spPr>
      </p:pic>
      <p:sp>
        <p:nvSpPr>
          <p:cNvPr id="9" name="3 CuadroTexto"/>
          <p:cNvSpPr txBox="1"/>
          <p:nvPr/>
        </p:nvSpPr>
        <p:spPr>
          <a:xfrm>
            <a:off x="209655" y="981906"/>
            <a:ext cx="67857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Improving Terrain Analysis and </a:t>
            </a:r>
            <a:endParaRPr lang="en-US" sz="4000" b="1" dirty="0" smtClean="0">
              <a:solidFill>
                <a:schemeClr val="tx2"/>
              </a:solidFill>
            </a:endParaRPr>
          </a:p>
          <a:p>
            <a:r>
              <a:rPr lang="en-US" sz="4000" b="1" dirty="0" smtClean="0">
                <a:solidFill>
                  <a:schemeClr val="tx2"/>
                </a:solidFill>
              </a:rPr>
              <a:t>Applications </a:t>
            </a:r>
            <a:r>
              <a:rPr lang="en-US" sz="4000" b="1" dirty="0">
                <a:solidFill>
                  <a:schemeClr val="tx2"/>
                </a:solidFill>
              </a:rPr>
              <a:t>to RTS Game AI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6915" y="4458737"/>
            <a:ext cx="3019904" cy="9541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Lab looking for new PhD students!!!!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25227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2)Benzene.scx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1" y="2135650"/>
            <a:ext cx="4165614" cy="3644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Prune Voronoi Diagram</a:t>
            </a:r>
          </a:p>
        </p:txBody>
      </p:sp>
      <p:pic>
        <p:nvPicPr>
          <p:cNvPr id="10" name="Picture 9" descr="(2)Benzene.scx-1-BoostPolyg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80" y="2135652"/>
            <a:ext cx="4165614" cy="3644913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828226" y="1694489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107915" y="1673987"/>
            <a:ext cx="1109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BWTA2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1391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2.589 seconds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8380" y="5780565"/>
            <a:ext cx="416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0.000126466</a:t>
            </a:r>
            <a:r>
              <a:rPr lang="en-US" sz="2400" dirty="0" smtClean="0"/>
              <a:t> </a:t>
            </a:r>
            <a:r>
              <a:rPr lang="en-US" sz="2400" dirty="0"/>
              <a:t>seconds</a:t>
            </a:r>
          </a:p>
        </p:txBody>
      </p:sp>
      <p:pic>
        <p:nvPicPr>
          <p:cNvPr id="3" name="Picture 2" descr="(2)Benzene.scx-3-VoronoiPrun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79" y="2135651"/>
            <a:ext cx="4165615" cy="364491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3980" y="736575"/>
            <a:ext cx="5306328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R-tree to optimize distance queries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816137" y="1269514"/>
            <a:ext cx="7927857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Remove vertex if leaf and parent farther to obstacle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57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98501" y="1739901"/>
            <a:ext cx="769515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All leaf nodes (local maxima) are marked as region nodes and all their children added to “explore” 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Pop next vertex from explore list.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If </a:t>
            </a:r>
            <a:r>
              <a:rPr lang="en-US" sz="2000" dirty="0"/>
              <a:t>the vertex has a degree other than two, we mark it as a region node since it is a leaf or an intersection </a:t>
            </a:r>
            <a:r>
              <a:rPr lang="en-US" sz="2000" dirty="0" smtClean="0"/>
              <a:t>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When a vertex has two children and it is a local minima, if </a:t>
            </a:r>
            <a:r>
              <a:rPr lang="en-US" sz="2000" dirty="0"/>
              <a:t>the parent is also a local minima we mark as a chokepoint node only the vertex with the smallest radius, otherwise we mark the current vertex as a chokepoint </a:t>
            </a:r>
            <a:r>
              <a:rPr lang="en-US" sz="2000" dirty="0" smtClean="0"/>
              <a:t>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In </a:t>
            </a:r>
            <a:r>
              <a:rPr lang="en-US" sz="2000" dirty="0"/>
              <a:t>the other hand, when a vertex with two children is a local maxima, if the parent is a local maxima we mark as a region node the vertex with the biggest radius, otherwise the current vertex is marked as a region node</a:t>
            </a:r>
            <a:r>
              <a:rPr lang="en-US" sz="2000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If children are not visited, add them to “explore” list and go back to step 2.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1989782" y="1026858"/>
            <a:ext cx="528210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Algorithm Overview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415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(2)Benzene.scx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504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23078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3251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276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(2)Benzene.scx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979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4469" y="1133940"/>
            <a:ext cx="645634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BWTA is used by most of the StarCraft bots</a:t>
            </a:r>
            <a:endParaRPr lang="en-US" sz="2800" dirty="0"/>
          </a:p>
        </p:txBody>
      </p:sp>
      <p:pic>
        <p:nvPicPr>
          <p:cNvPr id="4" name="Picture 3" descr="Benz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" y="2019141"/>
            <a:ext cx="4270608" cy="3736782"/>
          </a:xfrm>
          <a:prstGeom prst="rect">
            <a:avLst/>
          </a:prstGeom>
        </p:spPr>
      </p:pic>
      <p:pic>
        <p:nvPicPr>
          <p:cNvPr id="9" name="Picture 8" descr="Benzene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80" y="2019142"/>
            <a:ext cx="4270608" cy="37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73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767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56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9150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338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282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175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818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(2)Benzene.scx-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831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609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207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4469" y="1133940"/>
            <a:ext cx="645634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BWTA is used by most of the StarCraft bots</a:t>
            </a:r>
            <a:endParaRPr lang="en-US" sz="2800" dirty="0"/>
          </a:p>
        </p:txBody>
      </p:sp>
      <p:pic>
        <p:nvPicPr>
          <p:cNvPr id="4" name="Picture 3" descr="Benz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" y="2019141"/>
            <a:ext cx="4270608" cy="3736782"/>
          </a:xfrm>
          <a:prstGeom prst="rect">
            <a:avLst/>
          </a:prstGeom>
        </p:spPr>
      </p:pic>
      <p:pic>
        <p:nvPicPr>
          <p:cNvPr id="9" name="Picture 8" descr="Benzene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80" y="2019142"/>
            <a:ext cx="4270608" cy="373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034" y="2138697"/>
            <a:ext cx="203132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But it is slow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0" y="2750052"/>
            <a:ext cx="4506553" cy="30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5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506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8530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525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782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522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528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375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055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97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791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04469" y="1133940"/>
            <a:ext cx="645634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BWTA is used by most of the StarCraft bots</a:t>
            </a:r>
            <a:endParaRPr lang="en-US" sz="2800" dirty="0"/>
          </a:p>
        </p:txBody>
      </p:sp>
      <p:pic>
        <p:nvPicPr>
          <p:cNvPr id="4" name="Picture 3" descr="Benz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55" y="2019141"/>
            <a:ext cx="4270608" cy="3736782"/>
          </a:xfrm>
          <a:prstGeom prst="rect">
            <a:avLst/>
          </a:prstGeom>
        </p:spPr>
      </p:pic>
      <p:pic>
        <p:nvPicPr>
          <p:cNvPr id="9" name="Picture 8" descr="Benzene-region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80" y="2019142"/>
            <a:ext cx="4270608" cy="3736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7034" y="2138697"/>
            <a:ext cx="203132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But it is slow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449438" y="2138697"/>
            <a:ext cx="3533965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False positive/negative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77" y="2439415"/>
            <a:ext cx="3202963" cy="40474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742179" y="3517509"/>
            <a:ext cx="676149" cy="8405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174814" y="3377544"/>
            <a:ext cx="676149" cy="8405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06650" y="2313063"/>
            <a:ext cx="676149" cy="8405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14379" y="4647815"/>
            <a:ext cx="676149" cy="84054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97243" y="4068297"/>
            <a:ext cx="489871" cy="289759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098" y="4068297"/>
            <a:ext cx="489871" cy="289759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5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621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1481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161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863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940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511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3535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52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835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0018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BWTA2 Overview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4471" y="1133940"/>
            <a:ext cx="587635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Similar steps than BWTA but optimized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044969" y="1882281"/>
            <a:ext cx="5054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Recognize Obstacle </a:t>
            </a:r>
            <a:r>
              <a:rPr lang="en-US" sz="2000" dirty="0" smtClean="0"/>
              <a:t>Polygons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/>
              <a:t>Voronoi </a:t>
            </a:r>
            <a:r>
              <a:rPr lang="en-US" sz="2000" dirty="0" smtClean="0"/>
              <a:t>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Prune </a:t>
            </a:r>
            <a:r>
              <a:rPr lang="en-US" sz="2000" dirty="0"/>
              <a:t>Voronoi </a:t>
            </a:r>
            <a:r>
              <a:rPr lang="en-US" sz="2000" dirty="0" smtClean="0"/>
              <a:t>Diagram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 </a:t>
            </a:r>
            <a:r>
              <a:rPr lang="en-US" sz="2000" dirty="0"/>
              <a:t>Nodes (Regions and Chokepoints</a:t>
            </a:r>
            <a:r>
              <a:rPr lang="en-US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Extract </a:t>
            </a:r>
            <a:r>
              <a:rPr lang="en-US" sz="2000" dirty="0"/>
              <a:t>Region Polygons </a:t>
            </a:r>
          </a:p>
        </p:txBody>
      </p:sp>
    </p:spTree>
    <p:extLst>
      <p:ext uri="{BB962C8B-B14F-4D97-AF65-F5344CB8AC3E}">
        <p14:creationId xmlns:p14="http://schemas.microsoft.com/office/powerpoint/2010/main" val="254075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4380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786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8735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26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45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397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0780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9175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125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3015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BWTA2 Overview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4471" y="1133940"/>
            <a:ext cx="587635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Similar steps than BWTA but optimized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044969" y="1882281"/>
            <a:ext cx="50540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Recognize Obstacle </a:t>
            </a:r>
            <a:r>
              <a:rPr lang="en-US" sz="2000" dirty="0" smtClean="0"/>
              <a:t>Polygons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Compute </a:t>
            </a:r>
            <a:r>
              <a:rPr lang="en-US" sz="2000" dirty="0"/>
              <a:t>Voronoi </a:t>
            </a:r>
            <a:r>
              <a:rPr lang="en-US" sz="2000" dirty="0" smtClean="0"/>
              <a:t>Diagram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Prune </a:t>
            </a:r>
            <a:r>
              <a:rPr lang="en-US" sz="2000" dirty="0"/>
              <a:t>Voronoi </a:t>
            </a:r>
            <a:r>
              <a:rPr lang="en-US" sz="2000" dirty="0" smtClean="0"/>
              <a:t>Diagram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Identify </a:t>
            </a:r>
            <a:r>
              <a:rPr lang="en-US" sz="2000" dirty="0"/>
              <a:t>Nodes (Regions and Chokepoints</a:t>
            </a:r>
            <a:r>
              <a:rPr lang="en-US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Extract </a:t>
            </a:r>
            <a:r>
              <a:rPr lang="en-US" sz="2000" dirty="0"/>
              <a:t>Region Polygons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5988" y="4109483"/>
            <a:ext cx="374974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Same interface as BWTA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285988" y="4875050"/>
            <a:ext cx="379765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No dependency on CGAL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738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381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324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34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681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76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191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333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395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685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553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Recognize Obstacle Polygons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687" y="951213"/>
            <a:ext cx="370193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Convert to binary image</a:t>
            </a:r>
            <a:endParaRPr lang="en-US" sz="2800" dirty="0"/>
          </a:p>
        </p:txBody>
      </p:sp>
      <p:pic>
        <p:nvPicPr>
          <p:cNvPr id="10" name="Picture 9" descr="Benze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6" r="75316" b="13783"/>
          <a:stretch/>
        </p:blipFill>
        <p:spPr>
          <a:xfrm>
            <a:off x="292389" y="1872960"/>
            <a:ext cx="3791915" cy="4761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1807" y="1801911"/>
            <a:ext cx="3847311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111111111111111111111100000000111111111111111111111</a:t>
            </a:r>
          </a:p>
          <a:p>
            <a:r>
              <a:rPr lang="en-US" sz="1100" dirty="0"/>
              <a:t>111111111111111111111111100000111111111111111111111</a:t>
            </a:r>
          </a:p>
          <a:p>
            <a:r>
              <a:rPr lang="en-US" sz="1100" dirty="0"/>
              <a:t>111111111111111111111111100000111111111111111111111</a:t>
            </a:r>
          </a:p>
          <a:p>
            <a:r>
              <a:rPr lang="en-US" sz="1100" dirty="0"/>
              <a:t>111111111111111111111110000000001111111111111111111</a:t>
            </a:r>
          </a:p>
          <a:p>
            <a:r>
              <a:rPr lang="en-US" sz="1100" dirty="0"/>
              <a:t>111111111111111111111000000000001111111111111111111</a:t>
            </a:r>
          </a:p>
          <a:p>
            <a:r>
              <a:rPr lang="en-US" sz="1100" dirty="0"/>
              <a:t>111111111111111100000000000000001111111111111111111</a:t>
            </a:r>
          </a:p>
          <a:p>
            <a:r>
              <a:rPr lang="en-US" sz="1100" dirty="0"/>
              <a:t>111111111111111100000000000000001111111111111111111</a:t>
            </a:r>
          </a:p>
          <a:p>
            <a:r>
              <a:rPr lang="en-US" sz="1100" dirty="0"/>
              <a:t>111111111111100000000000000000011111111111111111111</a:t>
            </a:r>
          </a:p>
          <a:p>
            <a:r>
              <a:rPr lang="en-US" sz="1100" dirty="0"/>
              <a:t>111111111111100000000000000000111111111111111111111</a:t>
            </a:r>
          </a:p>
          <a:p>
            <a:r>
              <a:rPr lang="en-US" sz="1100" dirty="0"/>
              <a:t>111111111111000000000000000011111111111111111111111</a:t>
            </a:r>
          </a:p>
          <a:p>
            <a:r>
              <a:rPr lang="en-US" sz="1100" dirty="0"/>
              <a:t>111111111111000000000000001111111111111111111111111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111111111111110000000000111111111111111111111111111</a:t>
            </a:r>
          </a:p>
          <a:p>
            <a:r>
              <a:rPr lang="en-US" sz="1100" dirty="0"/>
              <a:t>111111111111111110000011111111111111111111111111111</a:t>
            </a:r>
          </a:p>
          <a:p>
            <a:r>
              <a:rPr lang="en-US" sz="1100" dirty="0"/>
              <a:t>111111111111111110000011111111111111111111111111111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111111111111110000000011111111111111111111111111111</a:t>
            </a:r>
          </a:p>
          <a:p>
            <a:r>
              <a:rPr lang="en-US" sz="1100" dirty="0"/>
              <a:t>111111111111111110000011111111111111111111111111111</a:t>
            </a:r>
          </a:p>
          <a:p>
            <a:r>
              <a:rPr lang="en-US" sz="1100" dirty="0"/>
              <a:t>111111111111111110000011111111111111111111111111111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111111111111100000000000111111110111111111111111111</a:t>
            </a:r>
          </a:p>
          <a:p>
            <a:r>
              <a:rPr lang="en-US" sz="1100" dirty="0"/>
              <a:t>111111111111000000000000111111111111111111111111111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332" y="2485097"/>
            <a:ext cx="1279200" cy="11055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2414" y="5002959"/>
            <a:ext cx="2283523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Walkable Tiles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94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198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891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474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818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88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863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669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492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11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804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Recognize Obstacle Polygons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687" y="951213"/>
            <a:ext cx="370193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Convert to binary image</a:t>
            </a:r>
            <a:endParaRPr lang="en-US" sz="2800" dirty="0"/>
          </a:p>
        </p:txBody>
      </p:sp>
      <p:pic>
        <p:nvPicPr>
          <p:cNvPr id="10" name="Picture 9" descr="Benze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6" r="75316" b="13783"/>
          <a:stretch/>
        </p:blipFill>
        <p:spPr>
          <a:xfrm>
            <a:off x="292389" y="1872960"/>
            <a:ext cx="3791915" cy="4761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1807" y="1801911"/>
            <a:ext cx="3847311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111111111111111111111100000000111111111111111111111</a:t>
            </a:r>
          </a:p>
          <a:p>
            <a:r>
              <a:rPr lang="en-US" sz="1100" dirty="0"/>
              <a:t>111111111111111111111110000000011111111111111111111</a:t>
            </a:r>
          </a:p>
          <a:p>
            <a:r>
              <a:rPr lang="en-US" sz="1100" dirty="0"/>
              <a:t>111111111111111111111100000000111111111111111111111</a:t>
            </a:r>
          </a:p>
          <a:p>
            <a:r>
              <a:rPr lang="en-US" sz="1100" dirty="0"/>
              <a:t>111111111111111111111110000000001111111111111111111</a:t>
            </a:r>
          </a:p>
          <a:p>
            <a:r>
              <a:rPr lang="en-US" sz="1100" dirty="0"/>
              <a:t>111111111111111111111000000000001111111111111111111</a:t>
            </a:r>
          </a:p>
          <a:p>
            <a:r>
              <a:rPr lang="en-US" sz="1100" dirty="0"/>
              <a:t>111111111111111100000000000000001111111111111111111</a:t>
            </a:r>
          </a:p>
          <a:p>
            <a:r>
              <a:rPr lang="en-US" sz="1100" dirty="0"/>
              <a:t>111111111111111100000000000000001111111111111111111</a:t>
            </a:r>
          </a:p>
          <a:p>
            <a:r>
              <a:rPr lang="en-US" sz="1100" dirty="0"/>
              <a:t>111111111111100000000000000000011111111111111111111</a:t>
            </a:r>
          </a:p>
          <a:p>
            <a:r>
              <a:rPr lang="en-US" sz="1100" dirty="0"/>
              <a:t>111111111111100000000000000000111111111111111111111</a:t>
            </a:r>
          </a:p>
          <a:p>
            <a:r>
              <a:rPr lang="en-US" sz="1100" dirty="0"/>
              <a:t>111111111111000000000000000011111111111111111111111</a:t>
            </a:r>
          </a:p>
          <a:p>
            <a:r>
              <a:rPr lang="en-US" sz="1100" dirty="0"/>
              <a:t>111111111111000000000000001111111111111111111111111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111111111111110000000000111111111111111111111111111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111111111111110000000000111111111111111111111111111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111111111111110000000011111111111111111111111111111</a:t>
            </a:r>
          </a:p>
          <a:p>
            <a:r>
              <a:rPr lang="en-US" sz="1100" dirty="0"/>
              <a:t>111111111111100000000001111111111111111111111111111</a:t>
            </a:r>
          </a:p>
          <a:p>
            <a:r>
              <a:rPr lang="en-US" sz="1100" dirty="0"/>
              <a:t>111111111111110000000011111111111111111111111111111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111111111111100000000000111111110111111111111111111</a:t>
            </a:r>
          </a:p>
          <a:p>
            <a:r>
              <a:rPr lang="en-US" sz="1100" dirty="0"/>
              <a:t>111111111111000000000000111111111111111111111111111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5332" y="2485097"/>
            <a:ext cx="1279200" cy="11055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02414" y="5002959"/>
            <a:ext cx="3293239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Unmark tiles that</a:t>
            </a:r>
          </a:p>
          <a:p>
            <a:r>
              <a:rPr lang="en-US" sz="2800" dirty="0" smtClean="0"/>
              <a:t>do not fit a small unit</a:t>
            </a:r>
            <a:br>
              <a:rPr lang="en-US" sz="2800" dirty="0" smtClean="0"/>
            </a:br>
            <a:r>
              <a:rPr lang="en-US" sz="2800" dirty="0" smtClean="0"/>
              <a:t>(3x3 walk tiles)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9619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686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6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6204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898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9714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657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7349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282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873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448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67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Recognize Obstacle Polygons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81687" y="951213"/>
            <a:ext cx="3701930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Convert to binary image</a:t>
            </a:r>
            <a:endParaRPr lang="en-US" sz="2800" dirty="0"/>
          </a:p>
        </p:txBody>
      </p:sp>
      <p:pic>
        <p:nvPicPr>
          <p:cNvPr id="10" name="Picture 9" descr="Benzen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6" r="75316" b="13783"/>
          <a:stretch/>
        </p:blipFill>
        <p:spPr>
          <a:xfrm>
            <a:off x="292389" y="1872960"/>
            <a:ext cx="3791915" cy="47610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1807" y="1801911"/>
            <a:ext cx="3847311" cy="483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111111111111111111110000000000001111111111111111111</a:t>
            </a:r>
          </a:p>
          <a:p>
            <a:r>
              <a:rPr lang="en-US" sz="1100" dirty="0"/>
              <a:t>111111111111111111111100000000111111111111111111111</a:t>
            </a:r>
          </a:p>
          <a:p>
            <a:r>
              <a:rPr lang="en-US" sz="1100" dirty="0"/>
              <a:t>111111111111111111111110000000011111111111111111111</a:t>
            </a:r>
          </a:p>
          <a:p>
            <a:r>
              <a:rPr lang="en-US" sz="1100" dirty="0"/>
              <a:t>000000000000000000111100000000111111111111111111111</a:t>
            </a:r>
          </a:p>
          <a:p>
            <a:r>
              <a:rPr lang="en-US" sz="1100" dirty="0"/>
              <a:t>000000000000000000111110000000001111111111111111111</a:t>
            </a:r>
          </a:p>
          <a:p>
            <a:r>
              <a:rPr lang="en-US" sz="1100" dirty="0"/>
              <a:t>000000000000000000111000000000001111111111111111111</a:t>
            </a:r>
          </a:p>
          <a:p>
            <a:r>
              <a:rPr lang="en-US" sz="1100" dirty="0"/>
              <a:t>000000000000000000000000000000001111111111111111111</a:t>
            </a:r>
          </a:p>
          <a:p>
            <a:r>
              <a:rPr lang="en-US" sz="1100" dirty="0"/>
              <a:t>000000000000000000000000000000001111111111111111111</a:t>
            </a:r>
          </a:p>
          <a:p>
            <a:r>
              <a:rPr lang="en-US" sz="1100" dirty="0"/>
              <a:t>000000000000000000000000000000011111111111111111111</a:t>
            </a:r>
          </a:p>
          <a:p>
            <a:r>
              <a:rPr lang="en-US" sz="1100" dirty="0"/>
              <a:t>000000000000000000000000000000111111111111111111111</a:t>
            </a:r>
          </a:p>
          <a:p>
            <a:r>
              <a:rPr lang="en-US" sz="1100" dirty="0"/>
              <a:t>000000000000000000000000000011111111111111111111111</a:t>
            </a:r>
          </a:p>
          <a:p>
            <a:r>
              <a:rPr lang="en-US" sz="1100" dirty="0"/>
              <a:t>000000000000000000000000001111111111111111111111111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000000000000000000000000111111111111111111111111111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111111111111000000000000111111111111111111111111111</a:t>
            </a:r>
          </a:p>
          <a:p>
            <a:r>
              <a:rPr lang="en-US" sz="1100" dirty="0"/>
              <a:t>111111111111110000000011111111111111111111111111111</a:t>
            </a:r>
          </a:p>
          <a:p>
            <a:r>
              <a:rPr lang="en-US" sz="1100" dirty="0"/>
              <a:t>111111111111100000000001111111111111111111111111111</a:t>
            </a:r>
          </a:p>
          <a:p>
            <a:r>
              <a:rPr lang="en-US" sz="1100" dirty="0"/>
              <a:t>111111111111110000000011111111111111111111111111111</a:t>
            </a:r>
          </a:p>
          <a:p>
            <a:r>
              <a:rPr lang="en-US" sz="1100" dirty="0"/>
              <a:t>111111111111100000000000111111111111111111111111111</a:t>
            </a:r>
          </a:p>
          <a:p>
            <a:r>
              <a:rPr lang="en-US" sz="1100" dirty="0"/>
              <a:t>111111111111100000000000111111110111111111111111111</a:t>
            </a:r>
          </a:p>
          <a:p>
            <a:r>
              <a:rPr lang="en-US" sz="1100" dirty="0" smtClean="0"/>
              <a:t>111111111111000000000000111111111111111111111111111</a:t>
            </a: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155332" y="2485097"/>
            <a:ext cx="1279200" cy="110550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2414" y="5002959"/>
            <a:ext cx="2847204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/>
              <a:t>Unmark static and</a:t>
            </a:r>
          </a:p>
          <a:p>
            <a:r>
              <a:rPr lang="en-US" sz="2800" dirty="0" smtClean="0"/>
              <a:t>undestroyable</a:t>
            </a:r>
          </a:p>
          <a:p>
            <a:r>
              <a:rPr lang="en-US" sz="2800" dirty="0" smtClean="0"/>
              <a:t>buildings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1018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020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7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93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5997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686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319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328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2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597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(2)Benzene.scx-8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560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(2)Benzene.scx-8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313" y="1639291"/>
            <a:ext cx="487680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/>
              <a:t>Identify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39313" y="882757"/>
            <a:ext cx="4865374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Demo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843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24298</TotalTime>
  <Words>1180</Words>
  <Application>Microsoft Macintosh PowerPoint</Application>
  <PresentationFormat>On-screen Show (4:3)</PresentationFormat>
  <Paragraphs>537</Paragraphs>
  <Slides>127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28" baseType="lpstr">
      <vt:lpstr>Office Theme</vt:lpstr>
      <vt:lpstr>PowerPoint Presentation</vt:lpstr>
      <vt:lpstr>Motivation</vt:lpstr>
      <vt:lpstr>Motivation</vt:lpstr>
      <vt:lpstr>Motivation</vt:lpstr>
      <vt:lpstr>BWTA2 Overview</vt:lpstr>
      <vt:lpstr>BWTA2 Overview</vt:lpstr>
      <vt:lpstr>Recognize Obstacle Polygons</vt:lpstr>
      <vt:lpstr>Recognize Obstacle Polygons</vt:lpstr>
      <vt:lpstr>Recognize Obstacle Polygons</vt:lpstr>
      <vt:lpstr>Recognize Obstacle Polygons</vt:lpstr>
      <vt:lpstr>Recognize Obstacle Polygons</vt:lpstr>
      <vt:lpstr>Compute Voronoi Diagram</vt:lpstr>
      <vt:lpstr>Prune Voronoi Diagram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Identify Nodes</vt:lpstr>
      <vt:lpstr>Extract Region Polygons</vt:lpstr>
      <vt:lpstr>Extract Cache Operations</vt:lpstr>
      <vt:lpstr>Extract Cache Operations</vt:lpstr>
      <vt:lpstr>Extract Cache Operations</vt:lpstr>
      <vt:lpstr>Extract Cache Operations</vt:lpstr>
      <vt:lpstr>Extract Cache Operations</vt:lpstr>
      <vt:lpstr>General Performance</vt:lpstr>
      <vt:lpstr>General Performance</vt:lpstr>
      <vt:lpstr>General Performance</vt:lpstr>
      <vt:lpstr>General Performance</vt:lpstr>
      <vt:lpstr>General Performance</vt:lpstr>
      <vt:lpstr>General Performance</vt:lpstr>
      <vt:lpstr>General Performance</vt:lpstr>
      <vt:lpstr>General Performance</vt:lpstr>
      <vt:lpstr>PowerPoint Presentation</vt:lpstr>
    </vt:vector>
  </TitlesOfParts>
  <Company>Drexel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Uriarte</dc:creator>
  <cp:lastModifiedBy>Alberto Uriarte</cp:lastModifiedBy>
  <cp:revision>243</cp:revision>
  <dcterms:created xsi:type="dcterms:W3CDTF">2013-08-02T16:03:36Z</dcterms:created>
  <dcterms:modified xsi:type="dcterms:W3CDTF">2016-10-09T05:52:53Z</dcterms:modified>
</cp:coreProperties>
</file>